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699" y="2059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184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95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0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23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26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758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43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28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09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21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1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470F1-D3EE-4024-AF0F-0E38DABDDD0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CE569-095C-46AA-BB64-0536E443F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75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1" name="Picture 7" descr="https://catherineasquithgallery.com/uploads/posts/2021-02/1613673662_48-p-foni-dlya-prezentatsii-dlya-detei-nachalno-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" y="-11261"/>
            <a:ext cx="6858000" cy="9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edu.tatar.ru/upload/organization/9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251520"/>
            <a:ext cx="1760538" cy="113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12976" y="1979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12" y="1159257"/>
            <a:ext cx="1913255" cy="10490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32656" y="2555776"/>
            <a:ext cx="640871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Юбилей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школы! Юбилей — это событие, которое не проходит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незамеченным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жизни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каждого.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Юбилеи бывают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маленькие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большие, это всегда итог прожитого отрезка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времени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человека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вот юбилей школы — это праздник для всех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кто когда-то был её учеником или учителем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также родителями, чьи дети учились в ней.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Юбилей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школы! Это очень важная дата. Она говорит о том, что пройден путь длиною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15 десятилетий, вложен огромный труд нескольких поколений учителей, выпущены из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стен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школы множество учеников.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августа 1870 года по представлению попечителя Казанского учебного округа Шестакова П.Д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с.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Молькеево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открывается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одноклассное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народное училище для инородцев», для которой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был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подготовлен - учитель крещеный татарин Тимофей Иванов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Темей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абый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звали в народе.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Молькеевская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школа, безусловно, сыграла прогрессивную роль в истории нашего края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Многие воспитанники этой школы обучались в Казани, встречались прогрессивными людьми.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Школа первые 10 лет не имела своего здания, а занимались в частных домах с охватом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небольшого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количества детей. Там занимались люди от 8 летних до 40 летних в одном классе.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основном преподавали «закон божий». На изучение остальных предметов уделялось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мало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времени. Тетради не имели, а писали на дощечках углем. А затем появились специальные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доски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записи грифелем. Наша школа сыграла положительную роль в распространении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великой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русской культуры.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    Годы летят. На наших глазах изменяется страна, изменяется и школа. Что же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представляет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собой школа сегодня? Это высокопрофессиональный педагогический коллектив,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способный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решать практически любую задачу, творческий, активный, открытый к поиску. На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протяжении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многих лет он остается стабильным в своем составе. Это команда единомышленников,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преобладают отношения партнерского сотрудничества, уважения, доверия,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атмосфера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успеха стала нормой жизни! Это славные традиции и великолепные праздники. И, конечно же,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наши ученики, мотивированные на высокие учебные результаты. Те, кто учится сейчас, 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те, кто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продолжает обучение в других учебных заведениях, кто уже работает, но всегда высоко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держит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планку выпускника родной школы. Наши дети отзывчивые, добрые, увлеченные,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способные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иногда озорные, но все равно самые лучшие. У них самые разные интересы: поют,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занимаются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музыкальной школе, танцуют, увлекаются спортом, искусно мастерят поделки,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рисуют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Это родители наших учеников, позитивно настроенные и активно помогающие учителям.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672" y="1388839"/>
            <a:ext cx="2153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МБОУ «</a:t>
            </a:r>
            <a:r>
              <a:rPr lang="ru-RU" sz="1200" b="1" i="1" dirty="0" err="1" smtClean="0"/>
              <a:t>Молькеевская</a:t>
            </a:r>
            <a:r>
              <a:rPr lang="ru-RU" sz="1200" b="1" i="1" dirty="0" smtClean="0"/>
              <a:t> ООШ» </a:t>
            </a:r>
          </a:p>
          <a:p>
            <a:pPr algn="ctr"/>
            <a:r>
              <a:rPr lang="ru-RU" sz="1200" b="1" i="1" dirty="0" smtClean="0"/>
              <a:t>2023 год</a:t>
            </a:r>
            <a:endParaRPr lang="ru-RU" sz="12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611608" y="1895803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1955 год</a:t>
            </a:r>
            <a:endParaRPr lang="ru-RU" sz="12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48880" y="10775"/>
            <a:ext cx="450912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eflateBottom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Школьное колесо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288" y="747663"/>
            <a:ext cx="836712" cy="557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991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7" descr="https://catherineasquithgallery.com/uploads/posts/2021-02/1613673662_48-p-foni-dlya-prezentatsii-dlya-detei-nachalno-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873"/>
            <a:ext cx="6858000" cy="9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39559" y="663530"/>
            <a:ext cx="2469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Любимой школе -150!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2020 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2" descr="blob:https://web.whatsapp.com/a26b3bbe-2dc8-45b5-b253-061ad1acf26a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blob:https://web.whatsapp.com/a26b3bbe-2dc8-45b5-b253-061ad1acf26a"/>
          <p:cNvSpPr>
            <a:spLocks noChangeAspect="1" noChangeArrowheads="1"/>
          </p:cNvSpPr>
          <p:nvPr/>
        </p:nvSpPr>
        <p:spPr bwMode="auto">
          <a:xfrm>
            <a:off x="307975" y="158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blob:https://web.whatsapp.com/a26b3bbe-2dc8-45b5-b253-061ad1acf26a"/>
          <p:cNvSpPr>
            <a:spLocks noChangeAspect="1" noChangeArrowheads="1"/>
          </p:cNvSpPr>
          <p:nvPr/>
        </p:nvSpPr>
        <p:spPr bwMode="auto">
          <a:xfrm>
            <a:off x="460375" y="1682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8" descr="blob:https://web.whatsapp.com/a26b3bbe-2dc8-45b5-b253-061ad1acf26a"/>
          <p:cNvSpPr>
            <a:spLocks noChangeAspect="1" noChangeArrowheads="1"/>
          </p:cNvSpPr>
          <p:nvPr/>
        </p:nvSpPr>
        <p:spPr bwMode="auto">
          <a:xfrm>
            <a:off x="612775" y="3206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25" y="1303679"/>
            <a:ext cx="2089795" cy="157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AutoShape 11" descr="blob:https://web.whatsapp.com/d03de7b7-9047-45e7-aa8e-d3437cc03c73"/>
          <p:cNvSpPr>
            <a:spLocks noChangeAspect="1" noChangeArrowheads="1"/>
          </p:cNvSpPr>
          <p:nvPr/>
        </p:nvSpPr>
        <p:spPr bwMode="auto">
          <a:xfrm>
            <a:off x="765175" y="4730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58" y="1303679"/>
            <a:ext cx="1774554" cy="157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53889" y="2915816"/>
            <a:ext cx="301992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Сегодня нашей школе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Полтора века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раздает она любовь и знания.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Вернуться хочется назад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высказать слова признанья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 тот уют и доброту,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Вниманье и терпенье,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 первую пятерку ту,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 радость и умение.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Спасибо Вам, Учителя,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Чей труд нельзя измерить.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за горой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двухсотлетний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юбилей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(так хочется в то верить).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Отсюда начинали путь врачи,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учителя и инженеры,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сплавщики, и лесники -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многие за труд награждены.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Живи,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Молькеево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цвети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становись с годами краше,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школу эту береги: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Дом знаний - это гордость наша!</a:t>
            </a:r>
          </a:p>
        </p:txBody>
      </p:sp>
      <p:sp>
        <p:nvSpPr>
          <p:cNvPr id="22" name="AutoShape 15" descr="blob:https://web.whatsapp.com/0cc5aca0-113f-45f4-a32e-18558ce03905"/>
          <p:cNvSpPr>
            <a:spLocks noChangeAspect="1" noChangeArrowheads="1"/>
          </p:cNvSpPr>
          <p:nvPr/>
        </p:nvSpPr>
        <p:spPr bwMode="auto">
          <a:xfrm>
            <a:off x="917575" y="6254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983" y="4932040"/>
            <a:ext cx="2056172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01" y="6682428"/>
            <a:ext cx="3078148" cy="1763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07975" y="8420368"/>
            <a:ext cx="6310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Коллектив учителей </a:t>
            </a:r>
            <a:r>
              <a:rPr lang="ru-RU" sz="1200" b="1" i="1" dirty="0" err="1" smtClean="0"/>
              <a:t>Молькеевской</a:t>
            </a:r>
            <a:r>
              <a:rPr lang="ru-RU" sz="1200" b="1" i="1" dirty="0" smtClean="0"/>
              <a:t> восьмилетней школы, работавшие в 80-х годах20 в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89217" y="6718960"/>
            <a:ext cx="28891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Учителями славится Россия,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Ученики приносят славу ей,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заглянёте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если в страны вы иные,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То не найдёте там таких учителей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Учителя России - это гордость наша,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Гордиться вами будем мы всегда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 первых классов и до классов старших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Ученики вас не забудут никогда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11" y="2881061"/>
            <a:ext cx="2276599" cy="155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73818" y="4461677"/>
            <a:ext cx="3129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Коллектив педагогов, которые работали </a:t>
            </a:r>
          </a:p>
          <a:p>
            <a:r>
              <a:rPr lang="ru-RU" sz="1200" b="1" i="1" dirty="0" smtClean="0"/>
              <a:t>в 50-70 годах прошлого века</a:t>
            </a:r>
            <a:endParaRPr lang="ru-RU" sz="12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603" y="-19526"/>
            <a:ext cx="835025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10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s://catherineasquithgallery.com/uploads/posts/2021-02/1613673662_48-p-foni-dlya-prezentatsii-dlya-detei-nachalno-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058"/>
            <a:ext cx="6858000" cy="9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52736" y="467544"/>
            <a:ext cx="4377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Достойная смена учителей старой закалки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1554" y="1458057"/>
            <a:ext cx="496546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Школа – это родной дом для детей, где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они получают не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только знания, но и навыки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общения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нравственные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основы дружбы, порядочности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 где есть дружба, защищённость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 уважают каждого, где чувствуешь себя членом большого коллектива,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Каким бы ты ни был, в чем бы ни заключались твои плюсы и минусы.-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Говорит директор школы Тамара Вячеславовна Иванова.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0648" y="2658386"/>
            <a:ext cx="6453177" cy="541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 школы есть свои славные традиции: это дом, где всем уютно, здесь дают прочные знания,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всесторонне развивают детей не жалея времени и сил. И доброжелательность, 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взаимопонима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ние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— есть всё!</a:t>
            </a:r>
          </a:p>
          <a:p>
            <a:pPr marL="285750" indent="-285750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Добрый день, Тамара Вячеславовна! Мы - выпускники   хотели бы взять у Вас интервью!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Вы согласны?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Да, конечно!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Начнём с традиционного вопроса нашей рубрики. Кем вы хотели стать в детстве?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Учителем. Учителем начальных классов.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Осуществилась ли ваша мечта?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Осуществилась.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А как Вы стали директором в нашей школе?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Я работала учителем начальных классов. В период работы заочно закончила высшее учебное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заведение. Стала учителем родного языка и литературы. Любовь к этому предмету мне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привила моя классная руководительница Яковлева Вера Кузьминична. Затем я стала заместите</a:t>
            </a:r>
          </a:p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директора по воспитательной работе и с 2012 года руковожу данной школой.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А какие качества на Ваш взгляд должны быть присущи директору?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Прежде всего порядочность, внимание к детям,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требовательность, ну естественно… компетентность во всех вопросах. 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Есть ли какие-либо прогнозы на изменения в школе?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Развитие, развитие и еще раз развитие! Чтоб школа была перспективной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 районе и всегда выпускники нашей школы были успешными.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Последний вопрос. Что бы Вы пожелали себе и своим коллегам? 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Я бы пожелала себе прежде всего внимания со стороны педагогов,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внимания со стороны учеников. Умных педагогов, творческих ребят,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которыми было бы интересно идти по жизни и развивать школу. 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Спасибо Вам за интересную беседу! До свидания!</a:t>
            </a:r>
          </a:p>
          <a:p>
            <a:pPr marL="171450" indent="-171450">
              <a:buFontTx/>
              <a:buChar char="-"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Беседовали с директором Блинов Кирилл и ученики 9 класса</a:t>
            </a: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https://i1.wp.com/slavjanskijbulvar.si/datoteke/uploads/2020/09/uchebnigod01.gif?resize\u003d740%2C259\u0026ssl\u003d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25" y="7961322"/>
            <a:ext cx="3642360" cy="998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03" y="1160955"/>
            <a:ext cx="1091367" cy="150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-81407"/>
            <a:ext cx="835025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820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s://catherineasquithgallery.com/uploads/posts/2021-02/1613673662_48-p-foni-dlya-prezentatsii-dlya-detei-nachalno-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" y="-47871"/>
            <a:ext cx="6858000" cy="9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29000" y="-47871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8680" y="813903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effectLst>
                  <a:outerShdw dist="25400" dir="13500000" sx="0" sy="0">
                    <a:srgbClr val="000000">
                      <a:alpha val="50000"/>
                    </a:srgbClr>
                  </a:outerShdw>
                </a:effectLst>
              </a:rPr>
              <a:t>Они</a:t>
            </a:r>
            <a:r>
              <a:rPr lang="ru-RU" b="1" dirty="0"/>
              <a:t> </a:t>
            </a:r>
            <a:r>
              <a:rPr lang="ru-RU" b="1" dirty="0">
                <a:effectLst>
                  <a:outerShdw dist="25400" dir="13500000" sx="0" sy="0">
                    <a:srgbClr val="000000">
                      <a:alpha val="50000"/>
                    </a:srgbClr>
                  </a:outerShdw>
                </a:effectLst>
              </a:rPr>
              <a:t>учились</a:t>
            </a:r>
            <a:r>
              <a:rPr lang="ru-RU" b="1" dirty="0"/>
              <a:t> </a:t>
            </a:r>
            <a:r>
              <a:rPr lang="ru-RU" b="1" dirty="0">
                <a:effectLst>
                  <a:outerShdw dist="25400" dir="13500000" sx="0" sy="0">
                    <a:srgbClr val="000000">
                      <a:alpha val="50000"/>
                    </a:srgbClr>
                  </a:outerShdw>
                </a:effectLst>
              </a:rPr>
              <a:t>в</a:t>
            </a:r>
            <a:r>
              <a:rPr lang="ru-RU" b="1" dirty="0"/>
              <a:t> </a:t>
            </a:r>
            <a:r>
              <a:rPr lang="ru-RU" b="1" dirty="0">
                <a:effectLst>
                  <a:outerShdw dist="25400" dir="13500000" sx="0" sy="0">
                    <a:srgbClr val="000000">
                      <a:alpha val="50000"/>
                    </a:srgbClr>
                  </a:outerShdw>
                </a:effectLst>
              </a:rPr>
              <a:t>нашей</a:t>
            </a:r>
            <a:r>
              <a:rPr lang="ru-RU" b="1" dirty="0"/>
              <a:t> </a:t>
            </a:r>
            <a:r>
              <a:rPr lang="ru-RU" b="1" dirty="0">
                <a:effectLst>
                  <a:outerShdw dist="25400" dir="13500000" sx="0" sy="0">
                    <a:srgbClr val="000000">
                      <a:alpha val="50000"/>
                    </a:srgbClr>
                  </a:outerShdw>
                </a:effectLst>
              </a:rPr>
              <a:t>школе,</a:t>
            </a:r>
            <a:r>
              <a:rPr lang="ru-RU" b="1" dirty="0"/>
              <a:t> </a:t>
            </a:r>
            <a:r>
              <a:rPr lang="ru-RU" b="1" dirty="0">
                <a:effectLst>
                  <a:outerShdw dist="25400" dir="13500000" sx="0" sy="0">
                    <a:srgbClr val="000000">
                      <a:alpha val="50000"/>
                    </a:srgbClr>
                  </a:outerShdw>
                </a:effectLst>
              </a:rPr>
              <a:t>а</a:t>
            </a:r>
            <a:r>
              <a:rPr lang="ru-RU" b="1" dirty="0"/>
              <a:t> </a:t>
            </a:r>
            <a:r>
              <a:rPr lang="ru-RU" b="1" dirty="0">
                <a:effectLst>
                  <a:outerShdw dist="25400" dir="13500000" sx="0" sy="0">
                    <a:srgbClr val="000000">
                      <a:alpha val="50000"/>
                    </a:srgbClr>
                  </a:outerShdw>
                </a:effectLst>
              </a:rPr>
              <a:t>теперь</a:t>
            </a:r>
            <a:r>
              <a:rPr lang="ru-RU" b="1" dirty="0"/>
              <a:t> </a:t>
            </a:r>
            <a:r>
              <a:rPr lang="ru-RU" b="1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b="1" dirty="0"/>
              <a:t> </a:t>
            </a:r>
            <a:r>
              <a:rPr lang="ru-RU" b="1" dirty="0">
                <a:effectLst>
                  <a:outerShdw dist="25400" dir="13500000" sx="0" sy="0">
                    <a:srgbClr val="000000">
                      <a:alpha val="50000"/>
                    </a:srgbClr>
                  </a:outerShdw>
                </a:effectLst>
              </a:rPr>
              <a:t>учителя</a:t>
            </a:r>
            <a:r>
              <a:rPr lang="ru-RU" b="1" dirty="0"/>
              <a:t>!</a:t>
            </a:r>
          </a:p>
        </p:txBody>
      </p:sp>
      <p:pic>
        <p:nvPicPr>
          <p:cNvPr id="4097" name="Рисунок 4" descr="Описание: C:\Users\Алина\Desktop\классный рук\af70cec6-d649-4640-9348-360f9597e0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20" y="1619672"/>
            <a:ext cx="1459649" cy="146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492897" y="1964856"/>
            <a:ext cx="417646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В школьные годы мне нравилась кипучая жизнь в школе.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Помню, как хотела навсегда связать с ней свою судьбу.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Математика всегда была для меня интересна – это наука дает знания о мире, которые, уверена, нужны в жизни. Математика поражала своей четкостью рассуждений. Поэтому и через много лет стала преподавателем математики.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6980" y="3106132"/>
            <a:ext cx="2175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Козлова Алина Вениаминовна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4211960"/>
            <a:ext cx="609974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Труд </a:t>
            </a:r>
            <a:r>
              <a:rPr lang="ru-RU" sz="1200" i="1" dirty="0"/>
              <a:t>учителя нельзя </a:t>
            </a:r>
            <a:r>
              <a:rPr lang="ru-RU" sz="1200" i="1" dirty="0" smtClean="0"/>
              <a:t>назвать лёгким, но</a:t>
            </a:r>
            <a:r>
              <a:rPr lang="ru-RU" sz="1200" i="1" dirty="0"/>
              <a:t>	никакие    трудности </a:t>
            </a:r>
            <a:endParaRPr lang="ru-RU" sz="1200" i="1" dirty="0" smtClean="0"/>
          </a:p>
          <a:p>
            <a:r>
              <a:rPr lang="ru-RU" sz="1200" i="1" dirty="0" smtClean="0"/>
              <a:t>не пугают, потому </a:t>
            </a:r>
            <a:r>
              <a:rPr lang="ru-RU" sz="1200" i="1" dirty="0"/>
              <a:t>что я - первая учительница, которая </a:t>
            </a:r>
            <a:r>
              <a:rPr lang="ru-RU" sz="1200" i="1" dirty="0" smtClean="0"/>
              <a:t>входит</a:t>
            </a:r>
          </a:p>
          <a:p>
            <a:r>
              <a:rPr lang="ru-RU" sz="1200" i="1" dirty="0" smtClean="0"/>
              <a:t> </a:t>
            </a:r>
            <a:r>
              <a:rPr lang="ru-RU" sz="1200" i="1" dirty="0"/>
              <a:t>в жизнь ребёнка и его семьи. Каждый день на меня смотрят глаза </a:t>
            </a:r>
            <a:endParaRPr lang="ru-RU" sz="1200" i="1" dirty="0" smtClean="0"/>
          </a:p>
          <a:p>
            <a:r>
              <a:rPr lang="ru-RU" sz="1200" i="1" dirty="0" smtClean="0"/>
              <a:t>моих </a:t>
            </a:r>
            <a:r>
              <a:rPr lang="ru-RU" sz="1200" i="1" dirty="0"/>
              <a:t>учеников. В моей работе на первый план выходит просто человеческое</a:t>
            </a:r>
            <a:r>
              <a:rPr lang="ru-RU" sz="1200" i="1" dirty="0" smtClean="0"/>
              <a:t>:</a:t>
            </a:r>
          </a:p>
          <a:p>
            <a:r>
              <a:rPr lang="ru-RU" sz="1200" i="1" dirty="0" smtClean="0"/>
              <a:t> </a:t>
            </a:r>
            <a:r>
              <a:rPr lang="ru-RU" sz="1200" i="1" dirty="0"/>
              <a:t>помочь увидеть прекрасное, приласкать, посочувствовать, поговорить по душам</a:t>
            </a:r>
            <a:r>
              <a:rPr lang="ru-RU" sz="1200" i="1" dirty="0" smtClean="0"/>
              <a:t>.</a:t>
            </a:r>
          </a:p>
          <a:p>
            <a:r>
              <a:rPr lang="ru-RU" sz="1200" i="1" dirty="0" smtClean="0"/>
              <a:t> </a:t>
            </a:r>
            <a:r>
              <a:rPr lang="ru-RU" sz="1200" i="1" dirty="0"/>
              <a:t>Стремлюсь строить свою работу таким образом, чтобы дети не чувствовали </a:t>
            </a:r>
            <a:r>
              <a:rPr lang="ru-RU" sz="1200" i="1" dirty="0" smtClean="0"/>
              <a:t>над</a:t>
            </a:r>
          </a:p>
          <a:p>
            <a:r>
              <a:rPr lang="ru-RU" sz="1200" i="1" dirty="0" smtClean="0"/>
              <a:t> </a:t>
            </a:r>
            <a:r>
              <a:rPr lang="ru-RU" sz="1200" i="1" dirty="0"/>
              <a:t>собой жёсткого контроля и в то же время ощущали мою </a:t>
            </a:r>
            <a:r>
              <a:rPr lang="ru-RU" sz="1200" i="1" dirty="0" smtClean="0"/>
              <a:t>поддержку. Всегда стараюсь</a:t>
            </a:r>
          </a:p>
          <a:p>
            <a:r>
              <a:rPr lang="ru-RU" sz="1200" i="1" dirty="0" smtClean="0"/>
              <a:t> </a:t>
            </a:r>
            <a:r>
              <a:rPr lang="ru-RU" sz="1200" i="1" dirty="0"/>
              <a:t>поставить себя на место родителей, </a:t>
            </a:r>
            <a:r>
              <a:rPr lang="ru-RU" sz="1200" i="1" dirty="0" smtClean="0"/>
              <a:t>понять</a:t>
            </a:r>
            <a:r>
              <a:rPr lang="ru-RU" sz="1200" i="1" dirty="0"/>
              <a:t>, как я бы отнеслась к той или </a:t>
            </a:r>
            <a:r>
              <a:rPr lang="ru-RU" sz="1200" i="1" dirty="0" smtClean="0"/>
              <a:t>иной </a:t>
            </a:r>
          </a:p>
          <a:p>
            <a:r>
              <a:rPr lang="ru-RU" sz="1200" i="1" dirty="0" smtClean="0"/>
              <a:t>информации. Думаю</a:t>
            </a:r>
            <a:r>
              <a:rPr lang="ru-RU" sz="1200" i="1" dirty="0"/>
              <a:t>, поэтому мы очень дружны со многими родителями. </a:t>
            </a:r>
            <a:endParaRPr lang="ru-RU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671853" y="6084168"/>
            <a:ext cx="46116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Физические нагрузки всем тяжело даются, особенно если ничем </a:t>
            </a:r>
            <a:endParaRPr lang="ru-RU" sz="1200" i="1" dirty="0" smtClean="0"/>
          </a:p>
          <a:p>
            <a:r>
              <a:rPr lang="ru-RU" sz="1200" i="1" dirty="0" smtClean="0"/>
              <a:t>серьезным </a:t>
            </a:r>
            <a:r>
              <a:rPr lang="ru-RU" sz="1200" i="1" dirty="0"/>
              <a:t>не занимался и вдруг решил поработать над своим телом</a:t>
            </a:r>
            <a:r>
              <a:rPr lang="ru-RU" sz="1200" i="1" dirty="0" smtClean="0"/>
              <a:t>.</a:t>
            </a:r>
          </a:p>
          <a:p>
            <a:r>
              <a:rPr lang="ru-RU" sz="1200" i="1" dirty="0" smtClean="0"/>
              <a:t> </a:t>
            </a:r>
            <a:r>
              <a:rPr lang="ru-RU" sz="1200" i="1" dirty="0"/>
              <a:t>А что касается детей, я всегда к каждому нахожу индивидуальный подход.</a:t>
            </a:r>
          </a:p>
          <a:p>
            <a:r>
              <a:rPr lang="ru-RU" sz="1200" i="1" dirty="0"/>
              <a:t>Мы все отличаемся друг от друга, у нас </a:t>
            </a:r>
            <a:r>
              <a:rPr lang="ru-RU" sz="1200" i="1" dirty="0" smtClean="0"/>
              <a:t>у всех </a:t>
            </a:r>
            <a:r>
              <a:rPr lang="ru-RU" sz="1200" i="1" dirty="0" smtClean="0"/>
              <a:t>разные </a:t>
            </a:r>
            <a:r>
              <a:rPr lang="ru-RU" sz="1200" i="1" dirty="0"/>
              <a:t>таланты, </a:t>
            </a:r>
            <a:endParaRPr lang="ru-RU" sz="1200" i="1" dirty="0" smtClean="0"/>
          </a:p>
          <a:p>
            <a:r>
              <a:rPr lang="ru-RU" sz="1200" i="1" dirty="0" smtClean="0"/>
              <a:t>способности </a:t>
            </a:r>
            <a:r>
              <a:rPr lang="ru-RU" sz="1200" i="1" dirty="0"/>
              <a:t>– этим и определяется понятие личности. Я на </a:t>
            </a:r>
            <a:r>
              <a:rPr lang="ru-RU" sz="1200" i="1" dirty="0" smtClean="0"/>
              <a:t>уроках не </a:t>
            </a:r>
            <a:r>
              <a:rPr lang="ru-RU" sz="1200" i="1" dirty="0"/>
              <a:t>готовлю олимпийских чемпионов, моя задача – научить ребенка </a:t>
            </a:r>
            <a:r>
              <a:rPr lang="ru-RU" sz="1200" i="1" dirty="0" smtClean="0"/>
              <a:t>грамотно </a:t>
            </a:r>
            <a:r>
              <a:rPr lang="ru-RU" sz="1200" i="1" dirty="0"/>
              <a:t>использовать свое свободное время посредством </a:t>
            </a:r>
            <a:r>
              <a:rPr lang="ru-RU" sz="1200" i="1" dirty="0" smtClean="0"/>
              <a:t>двигательной </a:t>
            </a:r>
            <a:r>
              <a:rPr lang="ru-RU" sz="1200" i="1" dirty="0"/>
              <a:t>активности.</a:t>
            </a:r>
          </a:p>
        </p:txBody>
      </p:sp>
      <p:pic>
        <p:nvPicPr>
          <p:cNvPr id="4101" name="Picture 5" descr="https://edu.tatar.ru/upload/anketas/1455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78" y="6156176"/>
            <a:ext cx="1281113" cy="154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74727" y="8105908"/>
            <a:ext cx="20959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Галкин Александр Маркович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AutoShape 9" descr="blob:https://web.whatsapp.com/0ae09ca6-2def-48f0-a9c2-0691015d6458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1" descr="blob:https://web.whatsapp.com/0ae09ca6-2def-48f0-a9c2-0691015d6458"/>
          <p:cNvSpPr>
            <a:spLocks noChangeAspect="1" noChangeArrowheads="1"/>
          </p:cNvSpPr>
          <p:nvPr/>
        </p:nvSpPr>
        <p:spPr bwMode="auto">
          <a:xfrm>
            <a:off x="307975" y="158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252" y="3491880"/>
            <a:ext cx="1157294" cy="127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724433" y="3853906"/>
            <a:ext cx="22561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Лазерева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Ольга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Вильгельмовна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355" y="-47871"/>
            <a:ext cx="835025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7160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s://catherineasquithgallery.com/uploads/posts/2021-02/1613673662_48-p-foni-dlya-prezentatsii-dlya-detei-nachalno-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" y="-47871"/>
            <a:ext cx="6858000" cy="9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https://edu.tatar.ru/upload/anketas/1488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10" y="1403648"/>
            <a:ext cx="12811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94047" y="1115616"/>
            <a:ext cx="350230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Мне нравится работать с детьми. Я стараюсь</a:t>
            </a:r>
          </a:p>
          <a:p>
            <a:r>
              <a:rPr lang="ru-RU" sz="1200" i="1" dirty="0" smtClean="0"/>
              <a:t> шагать в ногу со временем и каждый день учусь</a:t>
            </a:r>
          </a:p>
          <a:p>
            <a:r>
              <a:rPr lang="ru-RU" sz="1200" i="1" dirty="0" smtClean="0"/>
              <a:t> у ребят чему-то новому. А когда я вижу, как </a:t>
            </a:r>
          </a:p>
          <a:p>
            <a:r>
              <a:rPr lang="ru-RU" sz="1200" i="1" dirty="0" smtClean="0"/>
              <a:t>блестят глаза у детей, мое настроение сразу</a:t>
            </a:r>
          </a:p>
          <a:p>
            <a:r>
              <a:rPr lang="ru-RU" sz="1200" i="1" dirty="0" smtClean="0"/>
              <a:t> улучшается. Еще ни разу не случалось, чтобы ко</a:t>
            </a:r>
          </a:p>
          <a:p>
            <a:r>
              <a:rPr lang="ru-RU" sz="1200" i="1" dirty="0" smtClean="0"/>
              <a:t> мне на урок никто не пришел», – делится </a:t>
            </a:r>
          </a:p>
          <a:p>
            <a:r>
              <a:rPr lang="ru-RU" sz="1200" i="1" dirty="0" smtClean="0"/>
              <a:t>Светлана Петровна Александрова.</a:t>
            </a:r>
            <a:endParaRPr lang="ru-RU" sz="1200" dirty="0" smtClean="0"/>
          </a:p>
          <a:p>
            <a:r>
              <a:rPr lang="ru-RU" sz="1200" i="1" dirty="0" smtClean="0"/>
              <a:t>Терпение – главное качество учителя,</a:t>
            </a:r>
          </a:p>
          <a:p>
            <a:r>
              <a:rPr lang="ru-RU" sz="1200" i="1" dirty="0" smtClean="0"/>
              <a:t> по мнению Светланы Петровны</a:t>
            </a:r>
            <a:endParaRPr lang="ru-RU" sz="1200" dirty="0"/>
          </a:p>
        </p:txBody>
      </p:sp>
      <p:pic>
        <p:nvPicPr>
          <p:cNvPr id="6146" name="Picture 2" descr="https://edu.tatar.ru/upload/anketas/14419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187" y="3131840"/>
            <a:ext cx="1281113" cy="170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84683" y="3197959"/>
            <a:ext cx="44644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«С детских лет я мечтал стать учителем. А кем же еще, если рядом был пример - моя мама Яковлева Вера Кузьминична, учитель родного языка и бабушка Осипова Дарья Давыдовна, учитель начальных классов. Я знал, что такое педсовет, классный час, планы уроков. Мне было привычно, что учитель живет проблемами и радостями своих  учеников.»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s://edu.tatar.ru/upload/anketas/6104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6804248"/>
            <a:ext cx="1281113" cy="170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65839" y="6804248"/>
            <a:ext cx="4032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Сложнее всего поверить, что физика — это просто. Многие школьники боятся физики </a:t>
            </a:r>
            <a:r>
              <a:rPr lang="ru-RU" sz="1200" i="1" dirty="0" smtClean="0"/>
              <a:t>«как огня»,  </a:t>
            </a:r>
            <a:r>
              <a:rPr lang="ru-RU" sz="1200" i="1" dirty="0"/>
              <a:t>а на самом деле физика гораздо легче, скажем, курса математики.</a:t>
            </a:r>
            <a:endParaRPr lang="ru-RU" sz="1200" dirty="0"/>
          </a:p>
          <a:p>
            <a:r>
              <a:rPr lang="ru-RU" sz="1200" i="1" dirty="0"/>
              <a:t>В физике легко проводить параллели и аналогии с реальной жизнью. Большинство законов интуитивно понятнее, чем сложные доказательства и теоремы в математике. </a:t>
            </a:r>
            <a:endParaRPr lang="ru-RU" sz="1200" dirty="0"/>
          </a:p>
          <a:p>
            <a:r>
              <a:rPr lang="ru-RU" sz="1200" i="1" dirty="0"/>
              <a:t>Физика — это просто. Всегда говорю ученикам: «Сейчас вы сами увидите, что всё гораздо проще, чем казалось».</a:t>
            </a:r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03209" y="4547752"/>
            <a:ext cx="47179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Я работаю в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сельской школе и 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всегда даю детям возможность изучить не только теорию и практику биологии по учебникам, но и стараюсь показать многие вещи детям вживую. Чтобы они наглядно представляли, как выглядит тот или иной организм, обитающий в нашей полосе. Я стараюсь давать детям больше практических знаний, чтобы они сами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увидели, попробовали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, потрогали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934" y="6444208"/>
            <a:ext cx="2174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Козлов Сергей Владиславович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01208" y="4979850"/>
            <a:ext cx="1312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Яковлев Виктор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Иванович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https://kartinkin.net/uploads/posts/2022-03/1646282018_33-kartinkin-net-p-kartinki-na-shkolnuyu-tematiku-38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299021"/>
            <a:ext cx="1531620" cy="99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723" y="-47871"/>
            <a:ext cx="835025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85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s://catherineasquithgallery.com/uploads/posts/2021-02/1613673662_48-p-foni-dlya-prezentatsii-dlya-detei-nachalno-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60" y="10304"/>
            <a:ext cx="6858000" cy="9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68760" y="355320"/>
            <a:ext cx="23042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Современный учитель.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(по результатам опроса)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776" y="971600"/>
            <a:ext cx="2592288" cy="161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6672" y="2858789"/>
            <a:ext cx="465001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век инноваций учитель, безусловно, должен шагать в ногу со временем, ведь сейчас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основном на уроках, мы пользуемся интерактивными досками, компьютерами,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проекторами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электронным дневником. Но это ли главное? Результаты опроса показали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что большинство учеников склоняются к тому, что наряду с должной эрудированностью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важны и его личностные качества. Ученики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считают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что современный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учитель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должен быть понимающим (как Иванова Тамара Вячеславовна), уступчивым (как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Лазерева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Ольга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Вильгельмовна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), должен идти на встречу (как Козлова Алина Вениаминовна),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тянуть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 уши (как Горшкова Луиза Анатольевна) и давать подбадривающего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пинка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(как Яковлев Виктор Иванович).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Мы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ценим в наших учителях умение пояснить то, что на уроке казалось архисложным,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умение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поддержать в нелёгких жизненных ситуациях, ведь зачастую мы изливаем душу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делимся нашими маленькими трагедиями именно с нашими вторым      родителями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учителями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Что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же касается качеств профессиональных, то здесь ребята оказались единогласны.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мы надеемся, что учитель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сможет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преподнести свой предмет так, что бы он нас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заинтересовал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Но хорошо учиться мы сможем, если учитель также будет справедлив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требователен.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Учитель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- человек с прекрасной светлой душой, и ученики тянутся к нему, как цветы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солнцу. Мы с уверенностью можем сказать, что наши учителя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являются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нас эталоном.</a:t>
            </a:r>
          </a:p>
          <a:p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8960" y="6732240"/>
            <a:ext cx="30267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Опрос провела ученица 8 класса </a:t>
            </a:r>
            <a:r>
              <a:rPr lang="ru-RU" sz="1100" dirty="0" err="1" smtClean="0"/>
              <a:t>Бухарова</a:t>
            </a:r>
            <a:r>
              <a:rPr lang="ru-RU" sz="1100" dirty="0" smtClean="0"/>
              <a:t> М.В.</a:t>
            </a:r>
            <a:endParaRPr lang="ru-RU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404664" y="7340331"/>
            <a:ext cx="50963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/>
              <a:t>Настоящий учитель — не тот, кто тебя постоянно воспитывает,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а </a:t>
            </a:r>
            <a:r>
              <a:rPr lang="ru-RU" sz="1400" b="1" dirty="0"/>
              <a:t>тот, кто помогает тебе стать самим собой. </a:t>
            </a:r>
            <a:endParaRPr lang="ru-RU" sz="1400" b="1" dirty="0" smtClean="0"/>
          </a:p>
          <a:p>
            <a:pPr algn="ctr"/>
            <a:endParaRPr lang="ru-RU" sz="1400" b="1" dirty="0"/>
          </a:p>
          <a:p>
            <a:pPr algn="ctr"/>
            <a:r>
              <a:rPr lang="ru-RU" sz="1400" b="1" dirty="0" smtClean="0"/>
              <a:t>(</a:t>
            </a:r>
            <a:r>
              <a:rPr lang="ru-RU" sz="1400" b="1" dirty="0"/>
              <a:t>Михаил Аркадьевич Светлов)</a:t>
            </a:r>
            <a:endParaRPr lang="ru-RU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10463"/>
            <a:ext cx="835025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74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s://catherineasquithgallery.com/uploads/posts/2021-02/1613673662_48-p-foni-dlya-prezentatsii-dlya-detei-nachalno-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" y="-47871"/>
            <a:ext cx="6858000" cy="9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0728" y="335979"/>
            <a:ext cx="284283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Учитель, дни жизни своей, как один,</a:t>
            </a:r>
          </a:p>
          <a:p>
            <a:r>
              <a:rPr lang="ru-RU" sz="1200" dirty="0" smtClean="0"/>
              <a:t>Ты школьной семье посвящаешь,</a:t>
            </a:r>
          </a:p>
          <a:p>
            <a:r>
              <a:rPr lang="ru-RU" sz="1200" dirty="0" smtClean="0"/>
              <a:t>Ты всех, кто учиться к тебе приходил,</a:t>
            </a:r>
          </a:p>
          <a:p>
            <a:r>
              <a:rPr lang="ru-RU" sz="1200" dirty="0" smtClean="0"/>
              <a:t>Своими детьми называешь.</a:t>
            </a:r>
          </a:p>
          <a:p>
            <a:r>
              <a:rPr lang="ru-RU" sz="1200" dirty="0" smtClean="0"/>
              <a:t>Но дети взрослеют, от школьной скамьи</a:t>
            </a:r>
          </a:p>
          <a:p>
            <a:r>
              <a:rPr lang="ru-RU" sz="1200" dirty="0" smtClean="0"/>
              <a:t>Дорогами жизни шагают</a:t>
            </a:r>
          </a:p>
          <a:p>
            <a:r>
              <a:rPr lang="ru-RU" sz="1200" dirty="0" smtClean="0"/>
              <a:t>И в памяти носят уроки твои,</a:t>
            </a:r>
          </a:p>
          <a:p>
            <a:r>
              <a:rPr lang="ru-RU" sz="1200" dirty="0" smtClean="0"/>
              <a:t>А в сердце тебя сохраняют.</a:t>
            </a:r>
          </a:p>
          <a:p>
            <a:r>
              <a:rPr lang="ru-RU" sz="1200" dirty="0" smtClean="0"/>
              <a:t>Любимый учитель, родной человек,</a:t>
            </a:r>
          </a:p>
          <a:p>
            <a:r>
              <a:rPr lang="ru-RU" sz="1200" dirty="0" smtClean="0"/>
              <a:t>Будь самым счастливым на свете,</a:t>
            </a:r>
          </a:p>
          <a:p>
            <a:r>
              <a:rPr lang="ru-RU" sz="1200" dirty="0" smtClean="0"/>
              <a:t>Хоть трудно порой достаются тебе</a:t>
            </a:r>
          </a:p>
          <a:p>
            <a:r>
              <a:rPr lang="ru-RU" sz="1200" dirty="0" smtClean="0"/>
              <a:t>Твои непослушные дети.</a:t>
            </a:r>
          </a:p>
          <a:p>
            <a:r>
              <a:rPr lang="ru-RU" sz="1200" dirty="0" smtClean="0"/>
              <a:t>Ты дружбой и знаньями нас наградил,</a:t>
            </a:r>
          </a:p>
          <a:p>
            <a:r>
              <a:rPr lang="ru-RU" sz="1200" dirty="0" smtClean="0"/>
              <a:t>Прими благодарности наши!</a:t>
            </a:r>
          </a:p>
          <a:p>
            <a:r>
              <a:rPr lang="ru-RU" sz="1200" dirty="0" smtClean="0"/>
              <a:t>Мы помним, как в люди ты нас выводил</a:t>
            </a:r>
          </a:p>
          <a:p>
            <a:r>
              <a:rPr lang="ru-RU" sz="1200" dirty="0" smtClean="0"/>
              <a:t>Из робких смешных первоклашек. </a:t>
            </a: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501008" y="4427984"/>
            <a:ext cx="3006079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Не смейте забывать учителей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 смейте забывать учителей.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Они о нас тревожатся и помнят.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в тишине задумавшихся комнат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Ждут наших возвращений и вестей.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Им не хватает этих встреч нечастых.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И, сколько бы ни миновало лет,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Случается учительское счастье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Из наших ученических побед.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 мы порой так равнодушны к ним: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Под Новый Год не шлём им поздравлений.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 в суете иль попросту из лени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 пишем, не заходим, не звоним.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Они нас ждут. Они следят за нами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радуются всякий раз за тех,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Кто снова где-то выдержал экзамен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мужество, на честность, на успех.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 смейте забывать учителей.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Пусть будет жизнь достойна их усилий.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Учителями славится Россия.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Ученики приносят славу ей.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 смейте забывать учителей!</a:t>
            </a:r>
          </a:p>
          <a:p>
            <a:pPr algn="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Андрей Дементьев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028" y="791103"/>
            <a:ext cx="2844712" cy="176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3" y="3370783"/>
            <a:ext cx="3077001" cy="162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027" y="2565316"/>
            <a:ext cx="152097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69630" y="2891233"/>
            <a:ext cx="1361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Патриотическое </a:t>
            </a:r>
          </a:p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воспитание.</a:t>
            </a:r>
          </a:p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Подъем флага.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5" y="6676898"/>
            <a:ext cx="3003521" cy="174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72" y="4991174"/>
            <a:ext cx="3015668" cy="170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231" y="-47871"/>
            <a:ext cx="835025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2401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s://catherineasquithgallery.com/uploads/posts/2021-02/1613673662_48-p-foni-dlya-prezentatsii-dlya-detei-nachalno-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" y="-47871"/>
            <a:ext cx="6858000" cy="9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08529" y="-859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6696" y="395536"/>
            <a:ext cx="2199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ВНИМАНИЕ! КОНКУРС!</a:t>
            </a:r>
          </a:p>
          <a:p>
            <a:pPr algn="ctr"/>
            <a:r>
              <a:rPr lang="ru-RU" sz="1600" dirty="0" smtClean="0"/>
              <a:t>«</a:t>
            </a:r>
            <a:r>
              <a:rPr lang="ru-RU" sz="1600" dirty="0"/>
              <a:t>К</a:t>
            </a:r>
            <a:r>
              <a:rPr lang="ru-RU" sz="1600" dirty="0" smtClean="0"/>
              <a:t>то есть кто?»</a:t>
            </a:r>
            <a:endParaRPr lang="ru-RU" sz="1600" dirty="0"/>
          </a:p>
        </p:txBody>
      </p:sp>
      <p:sp>
        <p:nvSpPr>
          <p:cNvPr id="6" name="AutoShape 2" descr="blob:https://web.whatsapp.com/62f34449-3776-4cb1-abf7-2934be82918f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44" y="1027849"/>
            <a:ext cx="4176464" cy="216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86" y="3203539"/>
            <a:ext cx="882226" cy="1669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776" y="3190199"/>
            <a:ext cx="832856" cy="166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632" y="3161019"/>
            <a:ext cx="1376293" cy="169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25" y="3175608"/>
            <a:ext cx="1291756" cy="169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361" y="3181835"/>
            <a:ext cx="1170515" cy="1731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42" y="4860032"/>
            <a:ext cx="1352099" cy="156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541" y="4860032"/>
            <a:ext cx="953120" cy="1567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661" y="4860032"/>
            <a:ext cx="954394" cy="1588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297" y="6448587"/>
            <a:ext cx="2906880" cy="217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92126" y="6804248"/>
            <a:ext cx="1014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помощь!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93" y="7334781"/>
            <a:ext cx="1738755" cy="1291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5400" y="5076056"/>
            <a:ext cx="29555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Молькеевская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основная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общеобразовательная школа</a:t>
            </a:r>
          </a:p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Кайбицкого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муниципального района РТ»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Педагогический коллектив,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учащиеся 8-9 классов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314" y="-94774"/>
            <a:ext cx="835025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2279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3190</TotalTime>
  <Words>1992</Words>
  <Application>Microsoft Office PowerPoint</Application>
  <PresentationFormat>Экран (4:3)</PresentationFormat>
  <Paragraphs>214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</dc:creator>
  <cp:lastModifiedBy>ольга</cp:lastModifiedBy>
  <cp:revision>49</cp:revision>
  <cp:lastPrinted>2023-03-13T07:12:36Z</cp:lastPrinted>
  <dcterms:created xsi:type="dcterms:W3CDTF">2023-03-10T15:54:43Z</dcterms:created>
  <dcterms:modified xsi:type="dcterms:W3CDTF">2023-03-13T11:28:13Z</dcterms:modified>
</cp:coreProperties>
</file>